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52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11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9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35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457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991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7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27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530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65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7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696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129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62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5E01A-E99C-4372-9A85-74612166A94D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339AA-5BF3-471A-89E3-6C4689393A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979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4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59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2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71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6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81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95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51C2F-90F2-4691-9EB4-1ACFFDC89F53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C263-94EE-4ED8-920D-1EF3C4F4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8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9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1143000" y="483920"/>
            <a:ext cx="8860760" cy="5679488"/>
            <a:chOff x="1143000" y="483920"/>
            <a:chExt cx="8860760" cy="5679488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143000" y="483920"/>
              <a:ext cx="8860760" cy="5679488"/>
              <a:chOff x="1143000" y="483920"/>
              <a:chExt cx="8860760" cy="5679488"/>
            </a:xfrm>
          </p:grpSpPr>
          <p:pic>
            <p:nvPicPr>
              <p:cNvPr id="4" name="Grafik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0" y="483920"/>
                <a:ext cx="8860760" cy="5679488"/>
              </a:xfrm>
              <a:prstGeom prst="rect">
                <a:avLst/>
              </a:prstGeom>
            </p:spPr>
          </p:pic>
          <p:sp>
            <p:nvSpPr>
              <p:cNvPr id="5" name="Pfeil nach links 4"/>
              <p:cNvSpPr/>
              <p:nvPr/>
            </p:nvSpPr>
            <p:spPr>
              <a:xfrm>
                <a:off x="4287092" y="671210"/>
                <a:ext cx="2930832" cy="688418"/>
              </a:xfrm>
              <a:prstGeom prst="leftArrow">
                <a:avLst>
                  <a:gd name="adj1" fmla="val 6413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</a:rPr>
                  <a:t>https://usegalaxy.eu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Pfeil nach rechts 6"/>
            <p:cNvSpPr/>
            <p:nvPr/>
          </p:nvSpPr>
          <p:spPr>
            <a:xfrm rot="20071510">
              <a:off x="6951223" y="1557035"/>
              <a:ext cx="2116576" cy="688418"/>
            </a:xfrm>
            <a:prstGeom prst="rightArrow">
              <a:avLst>
                <a:gd name="adj1" fmla="val 64592"/>
                <a:gd name="adj2" fmla="val 48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Login </a:t>
              </a:r>
              <a:r>
                <a:rPr lang="de-DE" dirty="0" err="1" smtClean="0">
                  <a:solidFill>
                    <a:schemeClr val="tx1"/>
                  </a:solidFill>
                </a:rPr>
                <a:t>or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register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7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3477-8E91-1C69-2C6D-07489962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87A036-6670-C22A-6753-CB75036C3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5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de-DE" alt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209800" y="396951"/>
            <a:ext cx="8468408" cy="2600001"/>
            <a:chOff x="2209800" y="396951"/>
            <a:chExt cx="8468408" cy="2600001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209800" y="396951"/>
              <a:ext cx="8468408" cy="2600001"/>
              <a:chOff x="2209800" y="396951"/>
              <a:chExt cx="8468408" cy="2600001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41CA1-0B74-DDD7-15BC-E0E54294F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125"/>
              <a:stretch/>
            </p:blipFill>
            <p:spPr>
              <a:xfrm>
                <a:off x="2209800" y="396951"/>
                <a:ext cx="7772400" cy="2600001"/>
              </a:xfrm>
              <a:prstGeom prst="rect">
                <a:avLst/>
              </a:prstGeom>
            </p:spPr>
          </p:pic>
          <p:sp>
            <p:nvSpPr>
              <p:cNvPr id="7" name="Pfeil nach rechts 6">
                <a:extLst>
                  <a:ext uri="{FF2B5EF4-FFF2-40B4-BE49-F238E27FC236}">
                    <a16:creationId xmlns:a16="http://schemas.microsoft.com/office/drawing/2014/main" id="{B36BFE1F-BF38-1EF2-69AA-B5573B6F4230}"/>
                  </a:ext>
                </a:extLst>
              </p:cNvPr>
              <p:cNvSpPr/>
              <p:nvPr/>
            </p:nvSpPr>
            <p:spPr>
              <a:xfrm>
                <a:off x="2209800" y="1873422"/>
                <a:ext cx="1664703" cy="556640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 Chose SRA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Pfeil nach rechts 9">
                <a:extLst>
                  <a:ext uri="{FF2B5EF4-FFF2-40B4-BE49-F238E27FC236}">
                    <a16:creationId xmlns:a16="http://schemas.microsoft.com/office/drawing/2014/main" id="{952D0DE8-75B4-B732-5FA3-3DD86304A1B2}"/>
                  </a:ext>
                </a:extLst>
              </p:cNvPr>
              <p:cNvSpPr/>
              <p:nvPr/>
            </p:nvSpPr>
            <p:spPr>
              <a:xfrm flipH="1">
                <a:off x="5693916" y="1873422"/>
                <a:ext cx="2783184" cy="556640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2. Type </a:t>
                </a:r>
                <a:r>
                  <a:rPr kumimoji="0" lang="de-DE" sz="18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your</a:t>
                </a:r>
                <a:r>
                  <a:rPr kumimoji="0" lang="de-D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search</a:t>
                </a:r>
                <a:r>
                  <a:rPr kumimoji="0" lang="de-D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item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Pfeil nach rechts 10">
                <a:extLst>
                  <a:ext uri="{FF2B5EF4-FFF2-40B4-BE49-F238E27FC236}">
                    <a16:creationId xmlns:a16="http://schemas.microsoft.com/office/drawing/2014/main" id="{952D0DE8-75B4-B732-5FA3-3DD86304A1B2}"/>
                  </a:ext>
                </a:extLst>
              </p:cNvPr>
              <p:cNvSpPr/>
              <p:nvPr/>
            </p:nvSpPr>
            <p:spPr>
              <a:xfrm flipH="1">
                <a:off x="9286192" y="1556792"/>
                <a:ext cx="1392016" cy="1195539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3. Click „Search“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hteck 11"/>
            <p:cNvSpPr/>
            <p:nvPr/>
          </p:nvSpPr>
          <p:spPr>
            <a:xfrm>
              <a:off x="4871864" y="2078830"/>
              <a:ext cx="792088" cy="14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1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2A616-55EC-FA44-C141-310CD64C3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18CA09-CA53-4393-DAEB-B2C78D14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96951"/>
            <a:ext cx="7772400" cy="60640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BC2D403-8139-2873-9385-09BE27CBADFE}"/>
              </a:ext>
            </a:extLst>
          </p:cNvPr>
          <p:cNvSpPr txBox="1"/>
          <p:nvPr/>
        </p:nvSpPr>
        <p:spPr>
          <a:xfrm>
            <a:off x="3175784" y="15783"/>
            <a:ext cx="5728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find?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952D0DE8-75B4-B732-5FA3-3DD86304A1B2}"/>
              </a:ext>
            </a:extLst>
          </p:cNvPr>
          <p:cNvSpPr/>
          <p:nvPr/>
        </p:nvSpPr>
        <p:spPr>
          <a:xfrm rot="1080646" flipH="1">
            <a:off x="3458669" y="5084357"/>
            <a:ext cx="2411751" cy="55664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SRR14313721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28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844824"/>
            <a:ext cx="8426350" cy="34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5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/>
          <p:cNvGrpSpPr/>
          <p:nvPr/>
        </p:nvGrpSpPr>
        <p:grpSpPr>
          <a:xfrm>
            <a:off x="1536278" y="165306"/>
            <a:ext cx="9667826" cy="6692694"/>
            <a:chOff x="1536278" y="165306"/>
            <a:chExt cx="9667826" cy="6692694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B2E37E2-2E65-292B-B357-7076FC46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165306"/>
              <a:ext cx="7772400" cy="6692694"/>
            </a:xfrm>
            <a:prstGeom prst="rect">
              <a:avLst/>
            </a:prstGeom>
          </p:spPr>
        </p:pic>
        <p:sp>
          <p:nvSpPr>
            <p:cNvPr id="3" name="Pfeil nach rechts 2">
              <a:extLst>
                <a:ext uri="{FF2B5EF4-FFF2-40B4-BE49-F238E27FC236}">
                  <a16:creationId xmlns:a16="http://schemas.microsoft.com/office/drawing/2014/main" id="{8DCD0086-61E1-A32A-86FD-537DBD5022E1}"/>
                </a:ext>
              </a:extLst>
            </p:cNvPr>
            <p:cNvSpPr/>
            <p:nvPr/>
          </p:nvSpPr>
          <p:spPr>
            <a:xfrm>
              <a:off x="1536278" y="4024420"/>
              <a:ext cx="2567502" cy="508000"/>
            </a:xfrm>
            <a:prstGeom prst="rightArrow">
              <a:avLst>
                <a:gd name="adj1" fmla="val 63846"/>
                <a:gd name="adj2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Quality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information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A430EF53-C263-4A62-323E-DD3769D4DDF7}"/>
                </a:ext>
              </a:extLst>
            </p:cNvPr>
            <p:cNvSpPr/>
            <p:nvPr/>
          </p:nvSpPr>
          <p:spPr>
            <a:xfrm>
              <a:off x="1536278" y="3172475"/>
              <a:ext cx="2582673" cy="896033"/>
            </a:xfrm>
            <a:prstGeom prst="rightArrow">
              <a:avLst>
                <a:gd name="adj1" fmla="val 69979"/>
                <a:gd name="adj2" fmla="val 50832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sequenced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bases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and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GC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feil nach rechts 10">
              <a:extLst>
                <a:ext uri="{FF2B5EF4-FFF2-40B4-BE49-F238E27FC236}">
                  <a16:creationId xmlns:a16="http://schemas.microsoft.com/office/drawing/2014/main" id="{8DCD0086-61E1-A32A-86FD-537DBD5022E1}"/>
                </a:ext>
              </a:extLst>
            </p:cNvPr>
            <p:cNvSpPr/>
            <p:nvPr/>
          </p:nvSpPr>
          <p:spPr>
            <a:xfrm>
              <a:off x="1536278" y="4431451"/>
              <a:ext cx="2567502" cy="508000"/>
            </a:xfrm>
            <a:prstGeom prst="rightArrow">
              <a:avLst>
                <a:gd name="adj1" fmla="val 63846"/>
                <a:gd name="adj2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length</a:t>
              </a: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151 nt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feil nach rechts 12">
              <a:extLst>
                <a:ext uri="{FF2B5EF4-FFF2-40B4-BE49-F238E27FC236}">
                  <a16:creationId xmlns:a16="http://schemas.microsoft.com/office/drawing/2014/main" id="{A430EF53-C263-4A62-323E-DD3769D4DDF7}"/>
                </a:ext>
              </a:extLst>
            </p:cNvPr>
            <p:cNvSpPr/>
            <p:nvPr/>
          </p:nvSpPr>
          <p:spPr>
            <a:xfrm>
              <a:off x="1536278" y="5600273"/>
              <a:ext cx="2582673" cy="896033"/>
            </a:xfrm>
            <a:prstGeom prst="rightArrow">
              <a:avLst>
                <a:gd name="adj1" fmla="val 69979"/>
                <a:gd name="adj2" fmla="val 50832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Platform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Illumina</a:t>
              </a:r>
              <a:endPara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Paired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reads: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06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2E37E2-2E65-292B-B357-7076FC46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2653"/>
            <a:ext cx="7772400" cy="6692694"/>
          </a:xfrm>
          <a:prstGeom prst="rect">
            <a:avLst/>
          </a:prstGeom>
        </p:spPr>
      </p:pic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8DCD0086-61E1-A32A-86FD-537DBD5022E1}"/>
              </a:ext>
            </a:extLst>
          </p:cNvPr>
          <p:cNvSpPr/>
          <p:nvPr/>
        </p:nvSpPr>
        <p:spPr>
          <a:xfrm>
            <a:off x="4151784" y="3941767"/>
            <a:ext cx="939892" cy="36746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00FADD1-DE84-055D-FE6C-70205C673FFE}"/>
              </a:ext>
            </a:extLst>
          </p:cNvPr>
          <p:cNvSpPr txBox="1"/>
          <p:nvPr/>
        </p:nvSpPr>
        <p:spPr>
          <a:xfrm>
            <a:off x="317011" y="3396352"/>
            <a:ext cx="3788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Bases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GC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A430EF53-C263-4A62-323E-DD3769D4DDF7}"/>
              </a:ext>
            </a:extLst>
          </p:cNvPr>
          <p:cNvSpPr/>
          <p:nvPr/>
        </p:nvSpPr>
        <p:spPr>
          <a:xfrm>
            <a:off x="4138381" y="3429000"/>
            <a:ext cx="939892" cy="36746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7F8CE1B5-8B1C-52E8-B381-21581A4D941A}"/>
              </a:ext>
            </a:extLst>
          </p:cNvPr>
          <p:cNvSpPr/>
          <p:nvPr/>
        </p:nvSpPr>
        <p:spPr>
          <a:xfrm>
            <a:off x="4151784" y="4449767"/>
            <a:ext cx="939892" cy="36746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BF1188A3-8771-9F53-43F3-F185CE9C4936}"/>
              </a:ext>
            </a:extLst>
          </p:cNvPr>
          <p:cNvSpPr/>
          <p:nvPr/>
        </p:nvSpPr>
        <p:spPr>
          <a:xfrm>
            <a:off x="4151784" y="5838300"/>
            <a:ext cx="939892" cy="36746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78FD65-0698-7DC4-0205-8725D11F24B8}"/>
              </a:ext>
            </a:extLst>
          </p:cNvPr>
          <p:cNvSpPr txBox="1"/>
          <p:nvPr/>
        </p:nvSpPr>
        <p:spPr>
          <a:xfrm>
            <a:off x="339871" y="3922132"/>
            <a:ext cx="3788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90BA40-7F46-9B7C-9C3F-60127568707F}"/>
              </a:ext>
            </a:extLst>
          </p:cNvPr>
          <p:cNvSpPr txBox="1"/>
          <p:nvPr/>
        </p:nvSpPr>
        <p:spPr>
          <a:xfrm>
            <a:off x="339871" y="4425052"/>
            <a:ext cx="3788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length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151 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3518A9-B0D1-5242-7C9E-EA6FE72FBE74}"/>
              </a:ext>
            </a:extLst>
          </p:cNvPr>
          <p:cNvSpPr txBox="1"/>
          <p:nvPr/>
        </p:nvSpPr>
        <p:spPr>
          <a:xfrm>
            <a:off x="374161" y="5808082"/>
            <a:ext cx="3788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Platform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Illumina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Paired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338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773288" y="116632"/>
            <a:ext cx="8062664" cy="3888432"/>
            <a:chOff x="1773288" y="116632"/>
            <a:chExt cx="8062664" cy="388843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E5D2B0B-D440-B885-1317-B0049F078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3" b="40317"/>
            <a:stretch/>
          </p:blipFill>
          <p:spPr>
            <a:xfrm>
              <a:off x="2063552" y="116632"/>
              <a:ext cx="7772400" cy="3888432"/>
            </a:xfrm>
            <a:prstGeom prst="rect">
              <a:avLst/>
            </a:prstGeom>
          </p:spPr>
        </p:pic>
        <p:sp>
          <p:nvSpPr>
            <p:cNvPr id="7" name="Pfeil nach rechts 6">
              <a:extLst>
                <a:ext uri="{FF2B5EF4-FFF2-40B4-BE49-F238E27FC236}">
                  <a16:creationId xmlns:a16="http://schemas.microsoft.com/office/drawing/2014/main" id="{8DCD0086-61E1-A32A-86FD-537DBD5022E1}"/>
                </a:ext>
              </a:extLst>
            </p:cNvPr>
            <p:cNvSpPr/>
            <p:nvPr/>
          </p:nvSpPr>
          <p:spPr>
            <a:xfrm>
              <a:off x="1773288" y="2078432"/>
              <a:ext cx="1919430" cy="508000"/>
            </a:xfrm>
            <a:prstGeom prst="rightArrow">
              <a:avLst>
                <a:gd name="adj1" fmla="val 63846"/>
                <a:gd name="adj2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Click on Analysis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02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D2B4B5B-9252-1421-5A5A-09611315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16632"/>
            <a:ext cx="7772400" cy="66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D4D6-B9D0-8E59-879D-E68A4CBE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3575720" y="2745760"/>
            <a:ext cx="4883218" cy="2228198"/>
            <a:chOff x="3575720" y="2745760"/>
            <a:chExt cx="4883218" cy="222819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611ACA9-5203-3F3A-79DA-EC500ED1C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707" r="50898"/>
            <a:stretch/>
          </p:blipFill>
          <p:spPr>
            <a:xfrm>
              <a:off x="3575720" y="2745760"/>
              <a:ext cx="3816424" cy="2228198"/>
            </a:xfrm>
            <a:prstGeom prst="rect">
              <a:avLst/>
            </a:prstGeom>
          </p:spPr>
        </p:pic>
        <p:sp>
          <p:nvSpPr>
            <p:cNvPr id="6" name="Pfeil nach rechts 5">
              <a:extLst>
                <a:ext uri="{FF2B5EF4-FFF2-40B4-BE49-F238E27FC236}">
                  <a16:creationId xmlns:a16="http://schemas.microsoft.com/office/drawing/2014/main" id="{952D0DE8-75B4-B732-5FA3-3DD86304A1B2}"/>
                </a:ext>
              </a:extLst>
            </p:cNvPr>
            <p:cNvSpPr/>
            <p:nvPr/>
          </p:nvSpPr>
          <p:spPr>
            <a:xfrm flipH="1">
              <a:off x="5303912" y="3789040"/>
              <a:ext cx="3155026" cy="67271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Click on „View in </a:t>
              </a:r>
              <a:r>
                <a:rPr kumimoji="0" lang="de-DE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Krona</a:t>
              </a:r>
              <a:r>
                <a:rPr kumimoji="0" lang="de-D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16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121689D-A683-E7BF-9483-DDFCC41E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91776"/>
            <a:ext cx="7772400" cy="669269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3B9E26F-9AA0-BD57-25DD-6510FB8F6CC0}"/>
              </a:ext>
            </a:extLst>
          </p:cNvPr>
          <p:cNvSpPr txBox="1"/>
          <p:nvPr/>
        </p:nvSpPr>
        <p:spPr>
          <a:xfrm>
            <a:off x="623392" y="1916832"/>
            <a:ext cx="38884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Enjoy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metagenomic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Tomorrow </a:t>
            </a:r>
            <a:r>
              <a:rPr kumimoji="0" lang="de-DE" sz="32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32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yourself</a:t>
            </a:r>
            <a:r>
              <a:rPr kumimoji="0" lang="de-DE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501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1247775" y="246364"/>
            <a:ext cx="9958387" cy="6383035"/>
            <a:chOff x="1247775" y="246364"/>
            <a:chExt cx="9958387" cy="6383035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775" y="246364"/>
              <a:ext cx="9958387" cy="6383035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 rot="16200000">
              <a:off x="109587" y="4355308"/>
              <a:ext cx="3081336" cy="590550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 err="1" smtClean="0">
                  <a:solidFill>
                    <a:sysClr val="windowText" lastClr="000000"/>
                  </a:solidFill>
                </a:rPr>
                <a:t>Activity</a:t>
              </a:r>
              <a:r>
                <a:rPr lang="de-DE" sz="2800" b="1" dirty="0" smtClean="0">
                  <a:solidFill>
                    <a:sysClr val="windowText" lastClr="000000"/>
                  </a:solidFill>
                </a:rPr>
                <a:t> Bar</a:t>
              </a:r>
              <a:endParaRPr lang="de-DE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 rot="16200000">
              <a:off x="1322809" y="3808833"/>
              <a:ext cx="3557590" cy="1207248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ysClr val="windowText" lastClr="000000"/>
                  </a:solidFill>
                </a:rPr>
                <a:t>Tools</a:t>
              </a:r>
              <a:endParaRPr lang="de-DE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421982" y="1647826"/>
              <a:ext cx="3626643" cy="4543425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 smtClean="0">
                  <a:solidFill>
                    <a:sysClr val="windowText" lastClr="000000"/>
                  </a:solidFill>
                </a:rPr>
                <a:t>Center Panel</a:t>
              </a:r>
              <a:endParaRPr lang="de-DE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8601075" y="1476376"/>
              <a:ext cx="2466975" cy="4714875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 err="1" smtClean="0">
                  <a:solidFill>
                    <a:sysClr val="windowText" lastClr="000000"/>
                  </a:solidFill>
                </a:rPr>
                <a:t>History</a:t>
              </a:r>
              <a:endParaRPr lang="de-DE" sz="28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3633412" y="809173"/>
            <a:ext cx="5382376" cy="4601027"/>
            <a:chOff x="3633412" y="809173"/>
            <a:chExt cx="5382376" cy="460102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73"/>
            <a:stretch/>
          </p:blipFill>
          <p:spPr>
            <a:xfrm>
              <a:off x="3633412" y="809173"/>
              <a:ext cx="5382376" cy="4601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Pfeil nach rechts 4"/>
            <p:cNvSpPr/>
            <p:nvPr/>
          </p:nvSpPr>
          <p:spPr>
            <a:xfrm rot="20071510">
              <a:off x="4774401" y="1547505"/>
              <a:ext cx="3100397" cy="926191"/>
            </a:xfrm>
            <a:prstGeom prst="rightArrow">
              <a:avLst>
                <a:gd name="adj1" fmla="val 64592"/>
                <a:gd name="adj2" fmla="val 48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Click on „+“ </a:t>
              </a:r>
              <a:r>
                <a:rPr lang="de-DE" dirty="0" err="1" smtClean="0">
                  <a:solidFill>
                    <a:schemeClr val="tx1"/>
                  </a:solidFill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create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a </a:t>
              </a:r>
              <a:r>
                <a:rPr lang="de-DE" dirty="0" err="1" smtClean="0">
                  <a:solidFill>
                    <a:schemeClr val="tx1"/>
                  </a:solidFill>
                </a:rPr>
                <a:t>new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history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1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3429000" y="852146"/>
            <a:ext cx="7951349" cy="4887007"/>
            <a:chOff x="3429000" y="852146"/>
            <a:chExt cx="7951349" cy="488700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2"/>
            <a:srcRect l="7149"/>
            <a:stretch/>
          </p:blipFill>
          <p:spPr>
            <a:xfrm>
              <a:off x="5753100" y="852146"/>
              <a:ext cx="2910106" cy="48870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Pfeil nach rechts 5"/>
            <p:cNvSpPr/>
            <p:nvPr/>
          </p:nvSpPr>
          <p:spPr>
            <a:xfrm>
              <a:off x="3429000" y="2233305"/>
              <a:ext cx="2493173" cy="926191"/>
            </a:xfrm>
            <a:prstGeom prst="rightArrow">
              <a:avLst>
                <a:gd name="adj1" fmla="val 64592"/>
                <a:gd name="adj2" fmla="val 48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2. Type </a:t>
              </a:r>
              <a:r>
                <a:rPr lang="de-DE" dirty="0" err="1" smtClean="0">
                  <a:solidFill>
                    <a:schemeClr val="tx1"/>
                  </a:solidFill>
                </a:rPr>
                <a:t>new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name</a:t>
              </a:r>
              <a:r>
                <a:rPr lang="de-DE" dirty="0" smtClean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de-DE" b="1" dirty="0" smtClean="0">
                  <a:solidFill>
                    <a:schemeClr val="tx1"/>
                  </a:solidFill>
                </a:rPr>
                <a:t>Data NCBI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Pfeil nach links 6"/>
            <p:cNvSpPr/>
            <p:nvPr/>
          </p:nvSpPr>
          <p:spPr>
            <a:xfrm>
              <a:off x="8449517" y="1585610"/>
              <a:ext cx="2930832" cy="909940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1. Click on Pen </a:t>
              </a:r>
              <a:r>
                <a:rPr lang="de-DE" dirty="0" err="1" smtClean="0">
                  <a:solidFill>
                    <a:schemeClr val="tx1"/>
                  </a:solidFill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edit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name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of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new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history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" name="Pfeil nach rechts 7"/>
            <p:cNvSpPr/>
            <p:nvPr/>
          </p:nvSpPr>
          <p:spPr>
            <a:xfrm>
              <a:off x="3429000" y="3843030"/>
              <a:ext cx="2408637" cy="926191"/>
            </a:xfrm>
            <a:prstGeom prst="rightArrow">
              <a:avLst>
                <a:gd name="adj1" fmla="val 64592"/>
                <a:gd name="adj2" fmla="val 48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3. Save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3250364" y="1625604"/>
            <a:ext cx="6553058" cy="3448531"/>
            <a:chOff x="3250364" y="1625604"/>
            <a:chExt cx="6553058" cy="3448531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364" y="1625604"/>
              <a:ext cx="3229426" cy="3448531"/>
            </a:xfrm>
            <a:prstGeom prst="rect">
              <a:avLst/>
            </a:prstGeom>
          </p:spPr>
        </p:pic>
        <p:sp>
          <p:nvSpPr>
            <p:cNvPr id="5" name="Pfeil nach links 4"/>
            <p:cNvSpPr/>
            <p:nvPr/>
          </p:nvSpPr>
          <p:spPr>
            <a:xfrm>
              <a:off x="6181101" y="2429671"/>
              <a:ext cx="3622321" cy="57729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Green: File </a:t>
              </a:r>
              <a:r>
                <a:rPr lang="de-DE" dirty="0" err="1" smtClean="0">
                  <a:solidFill>
                    <a:schemeClr val="tx1"/>
                  </a:solidFill>
                </a:rPr>
                <a:t>is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ready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" name="Pfeil nach links 5"/>
            <p:cNvSpPr/>
            <p:nvPr/>
          </p:nvSpPr>
          <p:spPr>
            <a:xfrm>
              <a:off x="6181101" y="3233738"/>
              <a:ext cx="3622321" cy="57729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Orange: File </a:t>
              </a:r>
              <a:r>
                <a:rPr lang="de-DE" dirty="0" err="1" smtClean="0">
                  <a:solidFill>
                    <a:schemeClr val="tx1"/>
                  </a:solidFill>
                </a:rPr>
                <a:t>is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being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processed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81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38657" y="1258039"/>
            <a:ext cx="11269771" cy="4190958"/>
            <a:chOff x="429865" y="1354754"/>
            <a:chExt cx="11269771" cy="4190958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65" y="1419379"/>
              <a:ext cx="11269771" cy="4126333"/>
            </a:xfrm>
            <a:prstGeom prst="rect">
              <a:avLst/>
            </a:prstGeom>
          </p:spPr>
        </p:pic>
        <p:sp>
          <p:nvSpPr>
            <p:cNvPr id="8" name="Pfeil nach links 7"/>
            <p:cNvSpPr/>
            <p:nvPr/>
          </p:nvSpPr>
          <p:spPr>
            <a:xfrm rot="3272434">
              <a:off x="407538" y="3606675"/>
              <a:ext cx="2223192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1. Click on Tools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Pfeil nach links 8"/>
            <p:cNvSpPr/>
            <p:nvPr/>
          </p:nvSpPr>
          <p:spPr>
            <a:xfrm>
              <a:off x="1790558" y="1556977"/>
              <a:ext cx="2087331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  <a:r>
                <a:rPr lang="de-DE" dirty="0" smtClean="0">
                  <a:solidFill>
                    <a:schemeClr val="tx1"/>
                  </a:solidFill>
                </a:rPr>
                <a:t>. Type „</a:t>
              </a:r>
              <a:r>
                <a:rPr lang="de-DE" dirty="0" err="1" smtClean="0">
                  <a:solidFill>
                    <a:schemeClr val="tx1"/>
                  </a:solidFill>
                </a:rPr>
                <a:t>falco</a:t>
              </a:r>
              <a:r>
                <a:rPr lang="de-DE" dirty="0" smtClean="0">
                  <a:solidFill>
                    <a:schemeClr val="tx1"/>
                  </a:solidFill>
                </a:rPr>
                <a:t>“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 nach links 10"/>
            <p:cNvSpPr/>
            <p:nvPr/>
          </p:nvSpPr>
          <p:spPr>
            <a:xfrm rot="3272434">
              <a:off x="1761456" y="3607799"/>
              <a:ext cx="2225951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3. Click on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tool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 nach links 11"/>
            <p:cNvSpPr/>
            <p:nvPr/>
          </p:nvSpPr>
          <p:spPr>
            <a:xfrm rot="361396">
              <a:off x="7146081" y="4020495"/>
              <a:ext cx="4058989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4. Chose </a:t>
              </a:r>
              <a:r>
                <a:rPr lang="de-DE" dirty="0" err="1" smtClean="0">
                  <a:solidFill>
                    <a:schemeClr val="tx1"/>
                  </a:solidFill>
                </a:rPr>
                <a:t>only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b="1" u="sng" dirty="0" err="1" smtClean="0">
                  <a:solidFill>
                    <a:schemeClr val="tx1"/>
                  </a:solidFill>
                </a:rPr>
                <a:t>Illumina</a:t>
              </a:r>
              <a:r>
                <a:rPr lang="de-DE" b="1" u="sng" dirty="0" smtClean="0">
                  <a:solidFill>
                    <a:schemeClr val="tx1"/>
                  </a:solidFill>
                </a:rPr>
                <a:t> </a:t>
              </a:r>
              <a:r>
                <a:rPr lang="de-DE" b="1" u="sng" dirty="0" err="1" smtClean="0">
                  <a:solidFill>
                    <a:schemeClr val="tx1"/>
                  </a:solidFill>
                </a:rPr>
                <a:t>forward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file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 nach links 17"/>
            <p:cNvSpPr/>
            <p:nvPr/>
          </p:nvSpPr>
          <p:spPr>
            <a:xfrm>
              <a:off x="7487974" y="1354754"/>
              <a:ext cx="2684727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5. Click on „Run Tool“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0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554973" y="781050"/>
            <a:ext cx="11128794" cy="5394886"/>
            <a:chOff x="554973" y="781050"/>
            <a:chExt cx="11128794" cy="539488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973" y="781050"/>
              <a:ext cx="11128794" cy="5394886"/>
            </a:xfrm>
            <a:prstGeom prst="rect">
              <a:avLst/>
            </a:prstGeom>
          </p:spPr>
        </p:pic>
        <p:sp>
          <p:nvSpPr>
            <p:cNvPr id="6" name="Pfeil nach links 5"/>
            <p:cNvSpPr/>
            <p:nvPr/>
          </p:nvSpPr>
          <p:spPr>
            <a:xfrm rot="3272434">
              <a:off x="616355" y="3023446"/>
              <a:ext cx="2223192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1. Click on Tools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" name="Pfeil nach links 6"/>
            <p:cNvSpPr/>
            <p:nvPr/>
          </p:nvSpPr>
          <p:spPr>
            <a:xfrm>
              <a:off x="1999375" y="983273"/>
              <a:ext cx="2486900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  <a:r>
                <a:rPr lang="de-DE" dirty="0" smtClean="0">
                  <a:solidFill>
                    <a:schemeClr val="tx1"/>
                  </a:solidFill>
                </a:rPr>
                <a:t>. Type „</a:t>
              </a:r>
              <a:r>
                <a:rPr lang="de-DE" dirty="0" err="1" smtClean="0">
                  <a:solidFill>
                    <a:schemeClr val="tx1"/>
                  </a:solidFill>
                </a:rPr>
                <a:t>nanoplot</a:t>
              </a:r>
              <a:r>
                <a:rPr lang="de-DE" dirty="0" smtClean="0">
                  <a:solidFill>
                    <a:schemeClr val="tx1"/>
                  </a:solidFill>
                </a:rPr>
                <a:t>“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" name="Pfeil nach links 7"/>
            <p:cNvSpPr/>
            <p:nvPr/>
          </p:nvSpPr>
          <p:spPr>
            <a:xfrm rot="3272434">
              <a:off x="1662692" y="2818502"/>
              <a:ext cx="2225951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3. Click on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tool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Pfeil nach links 8"/>
            <p:cNvSpPr/>
            <p:nvPr/>
          </p:nvSpPr>
          <p:spPr>
            <a:xfrm rot="361396">
              <a:off x="7440623" y="5189866"/>
              <a:ext cx="4058989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4. Chose </a:t>
              </a:r>
              <a:r>
                <a:rPr lang="de-DE" dirty="0" err="1" smtClean="0">
                  <a:solidFill>
                    <a:schemeClr val="tx1"/>
                  </a:solidFill>
                </a:rPr>
                <a:t>only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the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b="1" u="sng" dirty="0" smtClean="0">
                  <a:solidFill>
                    <a:schemeClr val="tx1"/>
                  </a:solidFill>
                </a:rPr>
                <a:t>Nanopore </a:t>
              </a:r>
              <a:r>
                <a:rPr lang="de-DE" dirty="0" err="1" smtClean="0">
                  <a:solidFill>
                    <a:schemeClr val="tx1"/>
                  </a:solidFill>
                </a:rPr>
                <a:t>file</a:t>
              </a:r>
              <a:r>
                <a:rPr lang="de-DE" dirty="0" smtClean="0">
                  <a:solidFill>
                    <a:schemeClr val="tx1"/>
                  </a:solidFill>
                </a:rPr>
                <a:t>.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 nach links 9"/>
            <p:cNvSpPr/>
            <p:nvPr/>
          </p:nvSpPr>
          <p:spPr>
            <a:xfrm>
              <a:off x="7696791" y="781050"/>
              <a:ext cx="2684727" cy="688418"/>
            </a:xfrm>
            <a:prstGeom prst="leftArrow">
              <a:avLst>
                <a:gd name="adj1" fmla="val 64130"/>
                <a:gd name="adj2" fmla="val 500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5. Click on „Run Tool“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53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1415560" y="1732083"/>
            <a:ext cx="7481523" cy="3086101"/>
            <a:chOff x="1415560" y="1732083"/>
            <a:chExt cx="7481523" cy="3086101"/>
          </a:xfrm>
        </p:grpSpPr>
        <p:sp>
          <p:nvSpPr>
            <p:cNvPr id="5" name="Horizontales Scrollen 4"/>
            <p:cNvSpPr/>
            <p:nvPr/>
          </p:nvSpPr>
          <p:spPr>
            <a:xfrm>
              <a:off x="1415560" y="1732083"/>
              <a:ext cx="7481523" cy="3086101"/>
            </a:xfrm>
            <a:prstGeom prst="horizontalScroll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/>
            <a:srcRect l="6973" t="32464" r="11315" b="38201"/>
            <a:stretch/>
          </p:blipFill>
          <p:spPr>
            <a:xfrm>
              <a:off x="2233245" y="2303585"/>
              <a:ext cx="5899639" cy="1978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26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5026-BC69-4FE8-8529-8AA3A34B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84D5747-96E5-3FA6-07D0-CEDE897F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692696"/>
            <a:ext cx="7772400" cy="60640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56295EE-EAEA-89AC-16C2-69A07332D02E}"/>
              </a:ext>
            </a:extLst>
          </p:cNvPr>
          <p:cNvSpPr txBox="1"/>
          <p:nvPr/>
        </p:nvSpPr>
        <p:spPr>
          <a:xfrm>
            <a:off x="3046828" y="0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www.ncbi.nlm.nih.gov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8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ariante 2.potx" id="{AE66C338-96BC-4B86-AB2F-698B56AD32CD}" vid="{5EA38477-2E91-4F5B-AD4D-C69DEBF285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Breitbild</PresentationFormat>
  <Paragraphs>45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Wennmann, Jörg</dc:creator>
  <cp:lastModifiedBy>Wennmann, Jörg</cp:lastModifiedBy>
  <cp:revision>12</cp:revision>
  <dcterms:created xsi:type="dcterms:W3CDTF">2025-09-03T10:56:23Z</dcterms:created>
  <dcterms:modified xsi:type="dcterms:W3CDTF">2025-09-04T20:44:13Z</dcterms:modified>
</cp:coreProperties>
</file>